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05" r:id="rId3"/>
    <p:sldId id="300" r:id="rId4"/>
    <p:sldId id="340" r:id="rId5"/>
    <p:sldId id="341" r:id="rId6"/>
    <p:sldId id="342" r:id="rId7"/>
    <p:sldId id="307" r:id="rId8"/>
    <p:sldId id="317" r:id="rId9"/>
    <p:sldId id="334" r:id="rId10"/>
    <p:sldId id="335" r:id="rId11"/>
    <p:sldId id="319" r:id="rId12"/>
    <p:sldId id="320" r:id="rId13"/>
    <p:sldId id="321" r:id="rId14"/>
    <p:sldId id="318" r:id="rId15"/>
    <p:sldId id="337" r:id="rId16"/>
    <p:sldId id="336" r:id="rId17"/>
    <p:sldId id="338" r:id="rId18"/>
    <p:sldId id="322" r:id="rId19"/>
    <p:sldId id="324" r:id="rId20"/>
    <p:sldId id="325" r:id="rId21"/>
    <p:sldId id="323" r:id="rId22"/>
    <p:sldId id="339" r:id="rId23"/>
    <p:sldId id="304" r:id="rId24"/>
    <p:sldId id="327" r:id="rId25"/>
    <p:sldId id="328" r:id="rId26"/>
    <p:sldId id="329" r:id="rId27"/>
    <p:sldId id="330" r:id="rId28"/>
    <p:sldId id="331" r:id="rId29"/>
    <p:sldId id="332" r:id="rId30"/>
    <p:sldId id="333" r:id="rId3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  <a:srgbClr val="A79169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8"/>
    <p:restoredTop sz="95915"/>
  </p:normalViewPr>
  <p:slideViewPr>
    <p:cSldViewPr snapToGrid="0">
      <p:cViewPr varScale="1">
        <p:scale>
          <a:sx n="111" d="100"/>
          <a:sy n="111" d="100"/>
        </p:scale>
        <p:origin x="248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9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779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559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264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918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677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635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391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584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186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20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298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163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4783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4964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9814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4237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2453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4300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235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651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184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68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957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25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52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59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2025/5/14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74e7119837a2580151a086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Compressed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EWK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study(ISRC1N2)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66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Wed 14,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2329C5-2928-30B3-F82A-E33ED45F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6035E-6B8C-076C-B674-7A017AF8E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C39C23-68D4-2707-23BF-1AA14AEEC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9F14AF-6BC9-648E-284B-680CE1995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D2B4BA-214C-FAE5-324E-DD61EA7BD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3332F-0A07-53B2-71A1-774237A4F74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729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5FE84E-7646-E4B0-6750-88406D1A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3F7C40-2D28-47C3-2909-29B1ACEBA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73"/>
          <a:stretch/>
        </p:blipFill>
        <p:spPr>
          <a:xfrm>
            <a:off x="172994" y="3242784"/>
            <a:ext cx="3028082" cy="548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9C7192-FC2D-3E5E-C67A-555897C3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  <p:pic>
        <p:nvPicPr>
          <p:cNvPr id="20" name="Picture 1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77A514DB-2B33-CAE1-9CA6-4D86C4E38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0A4A3-CA4E-4607-DAE3-492DF1055323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F63A19-D17F-0438-9541-26E8DBC54E3F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54B27-7AAE-A89F-4511-77F3FE8DA192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3C17-21DD-8AC2-8F9D-F4A64D0E2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B0DF2-450A-7217-836C-9F389234BC5E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1FCAD-9544-A811-A8CF-63C9BEEECE33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3615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99251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1420.2+-10.9304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1221.51+-5.434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821.998+-9.435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673.277+-4.073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465.375+-7.800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320.194+-2.908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214D9-6A5D-27CA-DF9B-BD8B8A952E39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1842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1F91801-FE12-D0F8-4B86-AFF2FF49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97489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81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02404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46.6004+-2.77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24.193+-0.816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0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4A916-4D07-06FC-583D-D09866F6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5FD7-670F-C648-6D34-8996250D96A2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1378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ree=200, MaxDepth=8,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635F5-5588-C234-C10D-115013A18226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8945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316E-0F6A-415E-CABB-A4CA19B2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C5A04-31A3-C205-4C64-6646E0C3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00DCF8-AA19-04E3-66C2-23728ABC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F80FD8-7FC7-5B00-6B5E-172E48FF5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C88441-57EB-C2BB-1B79-A095AA3AD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2EAEC-B903-019B-12C5-33972C64A82E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3641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A4EF88-C5AA-F3D4-D6F7-5150A59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BB15A-1A01-E944-7050-F17888BD902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03517" y="3489787"/>
            <a:ext cx="839558" cy="37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F725A3-5D14-DBFF-72D2-F9498085C498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E947A-2002-7909-A86E-19ECEE35E61E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C73CA7-AD32-51C6-9384-C2FFDBC7E736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53EB1-9992-E364-0C02-D64507CE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501FD-E0E1-9CD4-4C3E-F15B32908601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68515-39CA-0E0A-E78D-5C24399E2F23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03FB8-FCCD-878B-3F6F-802E0545D2D9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581A6ED-C32F-13E7-53D1-D562E8FB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3BB18D-CA4C-8030-0A4E-54754B0D3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1 medium tau</a:t>
            </a:r>
            <a:br>
              <a:rPr lang="en-CN" sz="2000" dirty="0"/>
            </a:br>
            <a:r>
              <a:rPr lang="en-CN" sz="2000" dirty="0"/>
              <a:t>&gt;= 1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Mlt reco &gt;= 80 &amp;&amp; Mlt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(Mlt reco &gt;= 40 &amp;&amp; Mlt reco &lt; 80) || (Mlt reco &gt; 110 &amp;&amp; Mlt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94295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2048.51+-12.873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1600.7+-6.313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1238.27+-10.537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915.681+-4.726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746.998+-9.369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385.547+-3.280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9C3A3C-0A8F-CA33-C305-CA1F5CF9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30" y="831984"/>
            <a:ext cx="3898900" cy="2794000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7DCF54C4-4B5F-5C05-E3A1-BBC772571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15" b="7767"/>
          <a:stretch/>
        </p:blipFill>
        <p:spPr>
          <a:xfrm>
            <a:off x="7533730" y="3597030"/>
            <a:ext cx="3898900" cy="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Tasklist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1F3D-3D8C-B2F0-09BC-C1F7D11303E9}"/>
              </a:ext>
            </a:extLst>
          </p:cNvPr>
          <p:cNvSpPr txBox="1"/>
          <p:nvPr/>
        </p:nvSpPr>
        <p:spPr>
          <a:xfrm>
            <a:off x="206240" y="1310082"/>
            <a:ext cx="1177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4361D"/>
              </a:buClr>
            </a:pPr>
            <a:endParaRPr lang="en-US" altLang="zh-CN" strike="sngStrike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PAR slides already upload(some figures need to update)</a:t>
            </a: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Prepare graduation defense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in next week(no exactly date)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BSc thesis: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https://www.overleaf.com/project/674e7119837a2580151a0868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dirty="0">
                <a:cs typeface="Times New Roman" panose="02020603050405020304" pitchFamily="18" charset="0"/>
              </a:rPr>
              <a:t>(Fill the blank area left before, submit before graduation defense)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1 medium tau</a:t>
                </a:r>
                <a:br>
                  <a:rPr lang="en-CN" dirty="0"/>
                </a:br>
                <a:r>
                  <a:rPr lang="en-CN" dirty="0"/>
                  <a:t>&gt;=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300&lt;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&lt;550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250&lt;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&lt;300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blipFill>
                <a:blip r:embed="rId3"/>
                <a:stretch>
                  <a:fillRect l="-2065" t="-958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50877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4657.04+-27.0028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4224.32+-21.804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2916.32+-22.0316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2532.7+-16.8751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22872-54D6-9FB5-4D35-272462A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32" y="813388"/>
            <a:ext cx="3737818" cy="2685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E2B31-AFA7-A438-8D2B-C16354EB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32" y="3297324"/>
            <a:ext cx="3737818" cy="7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6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09013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610831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988998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78.6819+-2.26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53.8201+-1.124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0.68402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2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issues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8D6AB9-392B-1AAD-2E4E-46E640A9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2" y="1941539"/>
            <a:ext cx="10600877" cy="1809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A485A-A89E-E3BC-41DE-33BC2A8E031E}"/>
              </a:ext>
            </a:extLst>
          </p:cNvPr>
          <p:cNvSpPr txBox="1"/>
          <p:nvPr/>
        </p:nvSpPr>
        <p:spPr>
          <a:xfrm>
            <a:off x="-10298" y="4575507"/>
            <a:ext cx="328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ubmit them twice but still failed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85E51-0619-A26A-AF9C-E7FDB3B9499F}"/>
              </a:ext>
            </a:extLst>
          </p:cNvPr>
          <p:cNvSpPr txBox="1"/>
          <p:nvPr/>
        </p:nvSpPr>
        <p:spPr>
          <a:xfrm>
            <a:off x="34488" y="4224395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100_0_mc20d, 180_80_mc20a</a:t>
            </a:r>
          </a:p>
        </p:txBody>
      </p:sp>
    </p:spTree>
    <p:extLst>
      <p:ext uri="{BB962C8B-B14F-4D97-AF65-F5344CB8AC3E}">
        <p14:creationId xmlns:p14="http://schemas.microsoft.com/office/powerpoint/2010/main" val="6954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Bkg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decay mode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32EAA-3B04-8BF1-8026-8DE1264D2DC1}"/>
              </a:ext>
            </a:extLst>
          </p:cNvPr>
          <p:cNvSpPr txBox="1"/>
          <p:nvPr/>
        </p:nvSpPr>
        <p:spPr>
          <a:xfrm>
            <a:off x="422031" y="1167618"/>
            <a:ext cx="52254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</a:t>
            </a:r>
            <a:r>
              <a:rPr lang="en-US" dirty="0"/>
              <a:t>j</a:t>
            </a:r>
            <a:r>
              <a:rPr lang="en-CN" dirty="0"/>
              <a:t>ets:	W-&gt;e/muon + nu</a:t>
            </a:r>
            <a:br>
              <a:rPr lang="en-CN" dirty="0"/>
            </a:br>
            <a:r>
              <a:rPr lang="en-CN" dirty="0"/>
              <a:t>	W-&gt;tau+nu(can contribute true tau_had)</a:t>
            </a:r>
            <a:br>
              <a:rPr lang="en-CN" dirty="0"/>
            </a:br>
            <a:r>
              <a:rPr lang="en-CN" dirty="0"/>
              <a:t>	jet misidentified to a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Zjets:	Z-&gt;ll/tautau</a:t>
            </a:r>
            <a:br>
              <a:rPr lang="en-CN" dirty="0"/>
            </a:br>
            <a:r>
              <a:rPr lang="en-CN" dirty="0"/>
              <a:t>	jet misindentified to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Top: 	top-&gt;W+b, W can contribute a true tau_had</a:t>
            </a:r>
            <a:br>
              <a:rPr lang="en-CN" dirty="0"/>
            </a:br>
            <a:r>
              <a:rPr lang="en-CN" dirty="0"/>
              <a:t>	b-quark is a source of fake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VV:	W/Z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/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LH 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 W contribute </a:t>
                </a:r>
                <a:r>
                  <a:rPr lang="en-US" dirty="0" err="1"/>
                  <a:t>lep</a:t>
                </a:r>
                <a:r>
                  <a:rPr lang="en-US" dirty="0"/>
                  <a:t>, jets misidentified to fake</a:t>
                </a:r>
                <a:br>
                  <a:rPr lang="en-US" dirty="0"/>
                </a:br>
                <a:r>
                  <a:rPr lang="en-US" dirty="0" err="1"/>
                  <a:t>Zjets</a:t>
                </a:r>
                <a:r>
                  <a:rPr lang="en-US" dirty="0"/>
                  <a:t>: </a:t>
                </a:r>
              </a:p>
              <a:p>
                <a:r>
                  <a:rPr lang="en-US" dirty="0" err="1"/>
                  <a:t>SingleTop</a:t>
                </a:r>
                <a:r>
                  <a:rPr lang="en-US" dirty="0"/>
                  <a:t>: W contribute </a:t>
                </a:r>
                <a:r>
                  <a:rPr lang="en-US" dirty="0" err="1"/>
                  <a:t>lep</a:t>
                </a:r>
                <a:r>
                  <a:rPr lang="en-US" dirty="0"/>
                  <a:t>, b-quark misidentified to fake</a:t>
                </a:r>
              </a:p>
              <a:p>
                <a:r>
                  <a:rPr lang="en-US" dirty="0"/>
                  <a:t>VV: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HH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==0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W contribute </a:t>
                </a:r>
                <a:r>
                  <a:rPr lang="en-US" dirty="0" err="1"/>
                  <a:t>tau_had</a:t>
                </a:r>
                <a:r>
                  <a:rPr lang="en-US" dirty="0"/>
                  <a:t>, plus a fake tau</a:t>
                </a:r>
                <a:br>
                  <a:rPr lang="en-US" dirty="0"/>
                </a:br>
                <a:r>
                  <a:rPr lang="en-CN" dirty="0"/>
                  <a:t>Zjets: Z-&gt;tautau(had) or 2 fake tau</a:t>
                </a:r>
                <a:br>
                  <a:rPr lang="en-CN" dirty="0"/>
                </a:br>
                <a:r>
                  <a:rPr lang="en-CN" dirty="0"/>
                  <a:t>SingleTop: W contribute a tau_had, plus a fake tau</a:t>
                </a:r>
                <a:br>
                  <a:rPr lang="en-CN" dirty="0"/>
                </a:br>
                <a:r>
                  <a:rPr lang="en-CN" dirty="0"/>
                  <a:t>VV: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blipFill>
                <a:blip r:embed="rId3"/>
                <a:stretch>
                  <a:fillRect l="-907" t="-803" b="-2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7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FF66E-5296-0F47-AAD3-C723D0B2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27" y="2651297"/>
            <a:ext cx="3756306" cy="3166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</p:spTree>
    <p:extLst>
      <p:ext uri="{BB962C8B-B14F-4D97-AF65-F5344CB8AC3E}">
        <p14:creationId xmlns:p14="http://schemas.microsoft.com/office/powerpoint/2010/main" val="1355539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27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VV, Other_bkg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A226-8265-3F2A-58E4-96F68491A99A}"/>
              </a:ext>
            </a:extLst>
          </p:cNvPr>
          <p:cNvSpPr txBox="1"/>
          <p:nvPr/>
        </p:nvSpPr>
        <p:spPr>
          <a:xfrm>
            <a:off x="358815" y="3060480"/>
            <a:ext cx="109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After check some models, find C1N2 result is great, so the constraint and AUC calculation only in VV and Other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277434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A0094-10DF-F3FE-6175-FC13BA18CE2E}"/>
              </a:ext>
            </a:extLst>
          </p:cNvPr>
          <p:cNvSpPr txBox="1"/>
          <p:nvPr/>
        </p:nvSpPr>
        <p:spPr>
          <a:xfrm>
            <a:off x="138892" y="671330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C7687-3C97-0C37-6C6F-FB91F0DE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62"/>
            <a:ext cx="25273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0CB7C-ABDF-4E17-2A71-76E4F68C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138"/>
            <a:ext cx="2527300" cy="181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832653-3E91-3160-EA4D-B1EFF4E37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63373"/>
            <a:ext cx="2527300" cy="1816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5710DD-CA61-C165-1CC4-55A14C524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1095850"/>
            <a:ext cx="2527300" cy="181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5FA68F-1716-0A56-1BF0-6521E7AAD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3057206"/>
            <a:ext cx="2527300" cy="181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159598-50D8-C4A8-ADDF-52B47750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0" y="4990994"/>
            <a:ext cx="2527300" cy="1816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792BB-3B36-3B0B-23E2-869CBD721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600" y="1053469"/>
            <a:ext cx="2527300" cy="1816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670C07-F549-B7B4-284D-953A366DA7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4600" y="3057206"/>
            <a:ext cx="2527300" cy="1816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2D8A53-AE22-0AE8-FD94-4263BCB38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4990994"/>
            <a:ext cx="2527300" cy="1816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76A7B3-42EC-BEC5-EB8B-DDFA50BC8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9920" y="1055202"/>
            <a:ext cx="2527300" cy="1816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0279FE-6644-3F8E-DF3B-51834EFCFA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748" y="3147273"/>
            <a:ext cx="2527300" cy="1816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41E00F-2564-5E48-0842-A08E5CA717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2748" y="5035189"/>
            <a:ext cx="2527300" cy="1816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BADFB6-D6C3-6632-45E2-DDFCB135F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4700" y="1039659"/>
            <a:ext cx="2527300" cy="1816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849E26-92E0-211A-7FB6-791A255942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0896" y="3078649"/>
            <a:ext cx="2527300" cy="18161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2549F4B-1156-F619-2BD9-AF54B8690D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0896" y="5053440"/>
            <a:ext cx="2527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0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Multi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DCDA28-60E8-F8F1-67A6-C7754776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326827"/>
            <a:ext cx="4388318" cy="315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19072" y="105058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DF0C18-30D9-4E04-4CA8-48C30001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0"/>
          <a:stretch/>
        </p:blipFill>
        <p:spPr>
          <a:xfrm>
            <a:off x="172994" y="4212037"/>
            <a:ext cx="4388318" cy="8225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6CF207-1EAE-4137-43D9-B6A1C24D5764}"/>
              </a:ext>
            </a:extLst>
          </p:cNvPr>
          <p:cNvSpPr txBox="1"/>
          <p:nvPr/>
        </p:nvSpPr>
        <p:spPr>
          <a:xfrm>
            <a:off x="4652207" y="2418695"/>
            <a:ext cx="557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CN" dirty="0"/>
              <a:t>ach index stand for a region, and index 10 stands for sum</a:t>
            </a:r>
          </a:p>
        </p:txBody>
      </p:sp>
    </p:spTree>
    <p:extLst>
      <p:ext uri="{BB962C8B-B14F-4D97-AF65-F5344CB8AC3E}">
        <p14:creationId xmlns:p14="http://schemas.microsoft.com/office/powerpoint/2010/main" val="234751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/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1433.93+-11.003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1232.36+-5.476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824.938+-8.468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674.307+-4.082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469.252+-7.834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321.877+-2.913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963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/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</p:spTree>
    <p:extLst>
      <p:ext uri="{BB962C8B-B14F-4D97-AF65-F5344CB8AC3E}">
        <p14:creationId xmlns:p14="http://schemas.microsoft.com/office/powerpoint/2010/main" val="87992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825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Max(score) == VV_score &amp;&amp; VV_score &gt;= 0.85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/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32.4944+-2.09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15.4902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F22732A-BF73-773D-7EB1-B6EDE2E9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39" y="1610714"/>
            <a:ext cx="3428215" cy="2451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C5CB2-A3AC-7D96-4A33-DAC167C6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10" y="1656699"/>
            <a:ext cx="3428215" cy="2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4A1AF8-DEE2-25B8-522C-47DDD73B64A0}"/>
              </a:ext>
            </a:extLst>
          </p:cNvPr>
          <p:cNvSpPr txBox="1"/>
          <p:nvPr/>
        </p:nvSpPr>
        <p:spPr>
          <a:xfrm>
            <a:off x="172994" y="826216"/>
            <a:ext cx="514480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== 2 medium tau</a:t>
            </a:r>
            <a:br>
              <a:rPr lang="en-CN" dirty="0"/>
            </a:br>
            <a:r>
              <a:rPr lang="en-CN" dirty="0"/>
              <a:t>== 0 lepton</a:t>
            </a:r>
            <a:br>
              <a:rPr lang="en-CN" dirty="0"/>
            </a:br>
            <a:r>
              <a:rPr lang="en-CN" dirty="0"/>
              <a:t>METtrig &amp;&amp; MET &gt;= 200</a:t>
            </a:r>
            <a:br>
              <a:rPr lang="en-CN" dirty="0"/>
            </a:br>
            <a:r>
              <a:rPr lang="en-CN" dirty="0"/>
              <a:t>OS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r>
              <a:rPr lang="en-US" dirty="0"/>
              <a:t>J</a:t>
            </a:r>
            <a:r>
              <a:rPr lang="en-CN" dirty="0"/>
              <a:t>et pt &gt; 100GeV</a:t>
            </a:r>
            <a:br>
              <a:rPr lang="en-CN" dirty="0"/>
            </a:br>
            <a:r>
              <a:rPr lang="en-CN" dirty="0"/>
              <a:t>Mtt_reco &lt; 40GeV &amp;&amp; Mtt_reco &gt; 130GeV</a:t>
            </a:r>
          </a:p>
          <a:p>
            <a:br>
              <a:rPr lang="en-CN" dirty="0"/>
            </a:b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&gt;= 1 bTag(improve top events)</a:t>
            </a:r>
            <a:br>
              <a:rPr lang="en-CN" sz="2400" dirty="0"/>
            </a:br>
            <a:r>
              <a:rPr lang="en-CN" sz="2400" dirty="0"/>
              <a:t>mtx_tau1 &gt;= 200(to improve top purity)</a:t>
            </a:r>
            <a:br>
              <a:rPr lang="en-CN" sz="2400" dirty="0"/>
            </a:br>
            <a:r>
              <a:rPr lang="en-CN" sz="2400" dirty="0"/>
              <a:t>CR: C1N2 score &lt;= -0.8</a:t>
            </a:r>
            <a:br>
              <a:rPr lang="en-US" sz="2400" b="0" dirty="0"/>
            </a:br>
            <a:r>
              <a:rPr lang="en-US" sz="2400" b="0" dirty="0"/>
              <a:t>VR: -0.8 &lt;= C1N2 score &lt;= 0.7</a:t>
            </a:r>
            <a:endParaRPr lang="en-CN" sz="24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1F91801-FE12-D0F8-4B86-AFF2FF49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29666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290.841+-7.459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206.202+-4.807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162.58+-5.438</a:t>
                      </a:r>
                    </a:p>
                    <a:p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131.125+-3.869</a:t>
                      </a:r>
                    </a:p>
                    <a:p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8A1DBDA-9C4B-9E61-8918-A751FCE7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973" y="908562"/>
            <a:ext cx="2863850" cy="2063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94C48-8C2A-C68B-05EF-05450A599E3A}"/>
              </a:ext>
            </a:extLst>
          </p:cNvPr>
          <p:cNvSpPr txBox="1"/>
          <p:nvPr/>
        </p:nvSpPr>
        <p:spPr>
          <a:xfrm>
            <a:off x="7124080" y="1386439"/>
            <a:ext cx="183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 after score cut</a:t>
            </a:r>
          </a:p>
        </p:txBody>
      </p:sp>
      <p:pic>
        <p:nvPicPr>
          <p:cNvPr id="21" name="Picture 2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0FBFE9DB-35C1-CC33-0942-36BA2816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973" y="2972312"/>
            <a:ext cx="2863850" cy="2063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35C8C7-0F0A-0219-CF16-89211193D73F}"/>
              </a:ext>
            </a:extLst>
          </p:cNvPr>
          <p:cNvSpPr txBox="1"/>
          <p:nvPr/>
        </p:nvSpPr>
        <p:spPr>
          <a:xfrm>
            <a:off x="7124080" y="3530292"/>
            <a:ext cx="18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 after score cut</a:t>
            </a:r>
          </a:p>
        </p:txBody>
      </p:sp>
    </p:spTree>
    <p:extLst>
      <p:ext uri="{BB962C8B-B14F-4D97-AF65-F5344CB8AC3E}">
        <p14:creationId xmlns:p14="http://schemas.microsoft.com/office/powerpoint/2010/main" val="105607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2768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1 medium tau</a:t>
            </a:r>
            <a:br>
              <a:rPr lang="en-CN" sz="2000" dirty="0"/>
            </a:br>
            <a:r>
              <a:rPr lang="en-CN" sz="2000" dirty="0"/>
              <a:t>&gt;= 1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dRtt &lt;= 0.6(improve purity of Zjets)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Mlt reco &gt;= 80 &amp;&amp; Mlt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(Mlt reco &gt;= 40 &amp;&amp; Mlt reco &lt; 80) || (Mlt reco &gt; 110 &amp;&amp; Mlt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0752"/>
              </p:ext>
            </p:extLst>
          </p:nvPr>
        </p:nvGraphicFramePr>
        <p:xfrm>
          <a:off x="189475" y="4423398"/>
          <a:ext cx="65585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917.505+-6.668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823.435+-4.028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592.091+-5.617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518.684+-3.244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128.617+-2.384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87.882+-1.217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720.708+-6.102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606.566+-3.464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36997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966E299-8E05-E456-1F8C-FD703CE9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93" y="1005397"/>
            <a:ext cx="4112811" cy="2939022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93A180E9-2F1D-3268-6121-92BF51BC9480}"/>
              </a:ext>
            </a:extLst>
          </p:cNvPr>
          <p:cNvSpPr/>
          <p:nvPr/>
        </p:nvSpPr>
        <p:spPr>
          <a:xfrm>
            <a:off x="601980" y="5257800"/>
            <a:ext cx="99060" cy="480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D16DE6-9C94-32A6-4A3E-9772A3D0874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48640" y="5485465"/>
            <a:ext cx="140195" cy="58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F051BF-2654-E397-7D02-F838C1916E4E}"/>
              </a:ext>
            </a:extLst>
          </p:cNvPr>
          <p:cNvSpPr txBox="1"/>
          <p:nvPr/>
        </p:nvSpPr>
        <p:spPr>
          <a:xfrm>
            <a:off x="688835" y="5385437"/>
            <a:ext cx="10198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</a:t>
            </a:r>
            <a:r>
              <a:rPr lang="en-CN" sz="700" dirty="0"/>
              <a:t>erge them to one VR</a:t>
            </a:r>
          </a:p>
        </p:txBody>
      </p:sp>
      <p:pic>
        <p:nvPicPr>
          <p:cNvPr id="25" name="Picture 24" descr="A graph of a red and black line&#10;&#10;Description automatically generated with medium confidence">
            <a:extLst>
              <a:ext uri="{FF2B5EF4-FFF2-40B4-BE49-F238E27FC236}">
                <a16:creationId xmlns:a16="http://schemas.microsoft.com/office/drawing/2014/main" id="{2CDFF15B-DBEE-57E3-8CC5-8436C2B9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893" y="3944419"/>
            <a:ext cx="3280783" cy="23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1 medium tau</a:t>
                </a:r>
                <a:br>
                  <a:rPr lang="en-CN" dirty="0"/>
                </a:br>
                <a:r>
                  <a:rPr lang="en-CN" dirty="0"/>
                  <a:t>&gt;=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450&lt;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&lt;560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&lt;450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blipFill>
                <a:blip r:embed="rId3"/>
                <a:stretch>
                  <a:fillRect l="-2065" t="-958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43720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888.156+-11.505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830.914+-9.676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902.627+-11.837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828.424+-9.679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22872-54D6-9FB5-4D35-272462A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32" y="813388"/>
            <a:ext cx="3737818" cy="2685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E2B31-AFA7-A438-8D2B-C16354EB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32" y="3297324"/>
            <a:ext cx="3737818" cy="736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89888-8885-142E-7083-3B1EB524D9FB}"/>
              </a:ext>
            </a:extLst>
          </p:cNvPr>
          <p:cNvSpPr txBox="1"/>
          <p:nvPr/>
        </p:nvSpPr>
        <p:spPr>
          <a:xfrm>
            <a:off x="4674748" y="4186396"/>
            <a:ext cx="335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ry to define by using C1N2 score </a:t>
            </a:r>
          </a:p>
        </p:txBody>
      </p:sp>
    </p:spTree>
    <p:extLst>
      <p:ext uri="{BB962C8B-B14F-4D97-AF65-F5344CB8AC3E}">
        <p14:creationId xmlns:p14="http://schemas.microsoft.com/office/powerpoint/2010/main" val="126447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883086-BF5B-3BFA-BDF2-37C8A88CDE76}"/>
              </a:ext>
            </a:extLst>
          </p:cNvPr>
          <p:cNvSpPr txBox="1"/>
          <p:nvPr/>
        </p:nvSpPr>
        <p:spPr>
          <a:xfrm>
            <a:off x="416689" y="1169043"/>
            <a:ext cx="530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point: C1 mass = 100GeV, N2 mass = 70 GeV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02A92-A425-89D8-037B-E2B5944183EA}"/>
              </a:ext>
            </a:extLst>
          </p:cNvPr>
          <p:cNvSpPr txBox="1"/>
          <p:nvPr/>
        </p:nvSpPr>
        <p:spPr>
          <a:xfrm>
            <a:off x="416689" y="1959273"/>
            <a:ext cx="576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optimization:  BDT method, optuna to auto-optimize hps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61BD1-1579-5C18-A755-14B736B9DCE6}"/>
              </a:ext>
            </a:extLst>
          </p:cNvPr>
          <p:cNvSpPr txBox="1"/>
          <p:nvPr/>
        </p:nvSpPr>
        <p:spPr>
          <a:xfrm>
            <a:off x="2114379" y="3387338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Pre-Selection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33F52-597E-9665-4FC3-BC224CE71631}"/>
              </a:ext>
            </a:extLst>
          </p:cNvPr>
          <p:cNvSpPr txBox="1"/>
          <p:nvPr/>
        </p:nvSpPr>
        <p:spPr>
          <a:xfrm>
            <a:off x="200156" y="3738035"/>
            <a:ext cx="5523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nBaseTau=2; nMediumTau=2; nLeps=0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Mtt_reco &lt; 40GeV &amp;&amp; Mtt_reco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1FE3B2-F8BC-F394-168F-D8F33CA20E1F}"/>
              </a:ext>
            </a:extLst>
          </p:cNvPr>
          <p:cNvCxnSpPr/>
          <p:nvPr/>
        </p:nvCxnSpPr>
        <p:spPr>
          <a:xfrm flipH="1">
            <a:off x="4595149" y="3055716"/>
            <a:ext cx="370390" cy="70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509518-DF78-AC78-69F9-652303F9D55A}"/>
              </a:ext>
            </a:extLst>
          </p:cNvPr>
          <p:cNvSpPr txBox="1"/>
          <p:nvPr/>
        </p:nvSpPr>
        <p:spPr>
          <a:xfrm>
            <a:off x="3411675" y="2671044"/>
            <a:ext cx="254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or FF method constriant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50067-8BA4-C32B-602E-6AC0ABF3FBC8}"/>
              </a:ext>
            </a:extLst>
          </p:cNvPr>
          <p:cNvSpPr txBox="1"/>
          <p:nvPr/>
        </p:nvSpPr>
        <p:spPr>
          <a:xfrm>
            <a:off x="8087507" y="3432436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Pre-Selection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76A99-3389-E9C9-E169-75CE87BF1F76}"/>
              </a:ext>
            </a:extLst>
          </p:cNvPr>
          <p:cNvSpPr txBox="1"/>
          <p:nvPr/>
        </p:nvSpPr>
        <p:spPr>
          <a:xfrm>
            <a:off x="6128894" y="3738035"/>
            <a:ext cx="56393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nBaseTau=1; nMediumTau=1; nLeps&gt;=1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Mtl_reco &lt; 40GeV &amp;&amp; Mtl_reco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4B4176-A5D0-3324-FF16-F2B324D842A4}"/>
              </a:ext>
            </a:extLst>
          </p:cNvPr>
          <p:cNvCxnSpPr>
            <a:cxnSpLocks/>
          </p:cNvCxnSpPr>
          <p:nvPr/>
        </p:nvCxnSpPr>
        <p:spPr>
          <a:xfrm>
            <a:off x="4965539" y="3055716"/>
            <a:ext cx="5474826" cy="81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50774-54A8-0C99-F364-120FB9D2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2EF12-A30D-8BCC-5DF7-C469664D4EA7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244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B441C-2D00-E84A-A736-602A6883C05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7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19117</TotalTime>
  <Words>2788</Words>
  <Application>Microsoft Macintosh PowerPoint</Application>
  <PresentationFormat>Widescreen</PresentationFormat>
  <Paragraphs>508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PingFang SC Medium</vt:lpstr>
      <vt:lpstr>Arial</vt:lpstr>
      <vt:lpstr>Calibri</vt:lpstr>
      <vt:lpstr>Calibri Light</vt:lpstr>
      <vt:lpstr>Cambria Math</vt:lpstr>
      <vt:lpstr>Times New Roman</vt:lpstr>
      <vt:lpstr>Office Theme</vt:lpstr>
      <vt:lpstr>Compressed EWK study(ISRC1N2)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702</cp:revision>
  <dcterms:created xsi:type="dcterms:W3CDTF">2024-11-26T11:49:43Z</dcterms:created>
  <dcterms:modified xsi:type="dcterms:W3CDTF">2025-05-14T06:36:15Z</dcterms:modified>
</cp:coreProperties>
</file>